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16.xml" ContentType="application/inkml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14.xml" ContentType="application/inkml+xml"/>
  <Override PartName="/ppt/ink/ink15.xml" ContentType="application/inkml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12.xml" ContentType="application/inkml+xml"/>
  <Override PartName="/ppt/ink/ink13.xml" ContentType="application/inkml+xml"/>
  <Override PartName="/ppt/slideLayouts/slideLayout10.xml" ContentType="application/vnd.openxmlformats-officedocument.presentationml.slideLayout+xml"/>
  <Override PartName="/ppt/ink/ink10.xml" ContentType="application/inkml+xml"/>
  <Override PartName="/ppt/ink/ink11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ink/ink7.xml" ContentType="application/inkml+xml"/>
  <Override PartName="/ppt/ink/ink17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63" r:id="rId5"/>
    <p:sldId id="265" r:id="rId6"/>
    <p:sldId id="266" r:id="rId7"/>
    <p:sldId id="267" r:id="rId8"/>
    <p:sldId id="268" r:id="rId9"/>
    <p:sldId id="269" r:id="rId10"/>
    <p:sldId id="286" r:id="rId11"/>
    <p:sldId id="278" r:id="rId12"/>
    <p:sldId id="274" r:id="rId13"/>
    <p:sldId id="275" r:id="rId14"/>
    <p:sldId id="287" r:id="rId15"/>
    <p:sldId id="283" r:id="rId16"/>
    <p:sldId id="277" r:id="rId17"/>
    <p:sldId id="279" r:id="rId18"/>
    <p:sldId id="280" r:id="rId19"/>
    <p:sldId id="28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25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8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2:55.37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-1 267 0,'36'0'172,"36"0"-157,74-73 1,-38 73 0,-71-36-1,-1 36 1,145-36 0,-72 36-1,-36 0-15,-37 0 31,0 0-31,1 0 16,35 0 0,-35 0-1,35-36 1,-36 36 0,37 0 62,0 0-16,-37 0-46,0 0-1,0 0 17,0 0-1,0 0-15,0 0-1,1 0 1,-1 0-1,0 0 17,0 0-17,1 0 32,-1 0-31,0 0 15,37 0-15,-37 0 15,0 0-31,73 0 31,-72 0-15,-1 0-1,0 0 1,0 0 0,1 0-1,-1 0 1,0 0 0,37 0-1,-1 0 1,1 0-1,145-73 1,-146 73 0,1 0-1,-1 0 1,1 0 0,-37 0 15,37 0-16,-1 0 17,-35 0-17,-1 0 1,73 0 0,-73 0-1,0 0 16,37 0-15,-37 36 15,1-36-15,108 0 0,-109 0-1,0 0 1,37 0-1,-37 37 1,37-37 0,-1 0-1,-35 0 329,143 0-328,-107 0-1,35 0 17,110 0-17,-145 0 1,-1 0-1,37 0 1,-73 0 0,1 0-1,-1 0 1,0 0 0,1 0-1,-1 0 16,0 0 329,37 36-329,-37-36 0,0 36-31,37-36 32,-1 36-17,-35-36 1,-1 37-1,0-37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3:58.59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5 0,'36'0'234,"0"0"-218,37 0 15,-1 0 1,1 0-17,-37 0-15,0 0 16,73 0-1,0 0 1,-73 0 15,146 37-15,-73-1 0,-37 0-1,1 1 1,36-37-1,-73 0 1,0 36-16,1-36 16,-1 0-1,109 36 17,-72-36-17,-1 0 1,1 0 15,-1 36-15,-35-36 15,-1 0-15,0 0-1,0 0 48,37 0 77,0 0-77,-37 0-48,36 0 1,-35 0-16,72 37 31,-73-37-31,-36 36 16,72-36 0,-35 0 15,-1 36 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4:01.5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87 0,'73'-74'141,"0"74"-125,-1 0-1,-36 0 1,37 0-1,-37 0 1,37 0-16,-37 0 16,37 0-1,-37 0 1,37 0 0,-37 0 15,73 0-16,-73 0 1,0 0 0,37 0-1,36 0 1,-73 0 15,0 0-15,37 0-1,-37 0 1,37 0 15,-1 38-31,-35-38 16,-1 0 0,36 0 15,37 0-16,-72 0-15,-1 0 32,73 0-17,-73 0 1,37 36 15,-37-36-15,0 0-1,-36 37-15,36-37 32,37 0-17,0 37 17,-37-37-1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4:04.17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61 0,'73'0'219,"0"0"-203,-37 0-1,109 0 1,-72 0 0,-37 0-1,36 0 1,1 0 0,-37 0 15,1 0-16,35 0 1,-36 0 0,1 0 15,-1 0 0,0 0-15,1 0-1,35 0 17,-36 0-1,1 0-15,72 0 46,-73 0-46,0 0 15,0 0-15,73 0-1,-72 0 16,-1 0-15,73 0 0,-37 0-16,1 0 15,36 0 1,-37 0 0,-35 0-1,-37 36 16,36-36-15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4:06.91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4:07.06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4:07.9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4:09.63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0 175 0,'37'0'172,"35"-36"-156,37 36 0,-73 0-1,1 0 16,-1 0-15,0 0-16,0 0 47,1 0-47,35 0 31,1 0-15,-37 0-1,0 0 17,37 0-17,-37 0-15,1 0 32,-37-36-17,72 36-15,-36 0 16,1 0 15,35-37-15,-35 37-1,-1 0 17,0-36-17,0 36 1,37 0-1,0 0 1,-37 0 0,36 0-1,1 0 1,0 0 15,-37 0-15,36 0-1,-35 0 1,-1 0-16,37 0 47,35 0-31,-71 0 15,-1 0-16,37 0 1,-37 0 0,0 0-1,37 0 17,-37 0-17,0 0 16,37 36 48,-1-36-48,1 0 0,-37 0-15,1 0-1,71 37 17,-71-37-17,35 36 1,73-36-16,-72 0 15,0 36 1,-1 1 0,1-37-1,-1 72 1,-35-72 0,-1 0 30,-72 0 189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4:14.03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0 481 0,'37'0'250,"-1"0"-234,36 0 15,-35 0 0,-1 0-31,0 0 16,1 0 15,-1 0-15,0 0-1,73 0 1,-36 0 0,-37 0-1,36 0 17,-35 0-1,-1 0-16,0 0-15,37 0 32,-37 0-17,37 0 17,36 0-17,-73 0-15,0 0 16,0 0-1,37 0 17,0 0-32,-1 0 31,-36 0-15,110 0 15,-38 0-16,-71 0 1,72 0 0,-37-36-1,1 36 1,72-36 0,-109 36-16,0 0 31,1-37 0,72 37-15,36-36-1,0 0-15,-109 36 375,37-36-328,-37 36-31,0 0-16,37 0 31,36 0-31,-37 0 31,-35-37-15,-1 37 0,0 0-1,37-36 16,-1 36 1,-35 0-17,-1 0 1,36-36 0,-35 36-1,35 0 1,-35-37-1,-1 37-15,0 0 32,37 0-1,-1-36-15,-35 36-1,-1 0 1,0 0-1,73 0 1,-73 0 15,109-36-15,-72 0 0,-37 36-16,1 0 31,71 0-16,-71 0 1,35 0 0,-35 0-1,71 0 1,-35 0 0,-37 0 15,37 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4:17.55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0 171 0,'36'-36'93,"37"-37"-77,-37 37 0,0 36-1,1 0 1,72 0-1,-73 0 1,73 0 0,72 0-16,-145 0 15,37 0 1,0 36 0,-37-36-1,36 73 1,1-37 15,-37-36 0,37 0-15,-73 36 0,36-36-16,37 37 31,-37-37-16,0 36 17,1-36-17,-1 0 1,36 0 15,1 0 0,-37 0-15,37 0 15,-1 0-15,1 0 0,36 0-1,-37-36 1,37-1-1,-72 37 1,35-36 0,73 0 15,-72-1-31,-37 37 16,0 0-1,110 0 1,-74 0-1,-36 0 17,1 0-17,35 0 1,1 0 0,-37 0-1,0 0 141,1 0-140,-1 0 78,0 0-79,73 37-15,-73-37 32,1 36-1,-1-36-15,0 0-1,1 36 1,-1-36-1,0 0 1,37 0 47,-73 37-48,36-37 79,37 0 0,72 0-79,-109 0 1,0 0 0,37 36-16,-73 0 93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2:5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3:00.46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68 0,'37'0'171,"-1"0"-155,36 0 0,-35 0-1,-1 0 1,0 0 0,1 0-1,-1 0 1,0 0 15,0 0-15,1 0-16,-1 0 31,0 0-15,1-36 109,-1 36-94,0 0-16,0 0 1,1 0 47,35 0-48,-35 0 16,-1 0-15,0 0 15,0 0 79,1 0 15,-1 0-110,0 0 1,1 0 31,35 0-16,-36 0-15,1 0-1,-1 0-15,0 0 16,1 0 0,-1 0 15,0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3:31.65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0 379 0,'36'0'156,"1"0"-140,-37-36-1,36-1 1,36 37 0,1 0 15,-37 0-15,37 0 15,-37 0 0,37-36-15,-37 36 15,0 0-31,1 0 16,-1 0-1,36 0 32,-35 0-16,-1 0-15,0 0 0,1 0 15,-1 0-16,36 0-15,-35 0 16,-1 0 0,0 0-1,1 0 17,-1 0-32,0 0 31,37-36-16,-37 36 1,0 0 0,1 0-1,-37-37 1,108 37 0,-71 0-1,35 0 1,73-72-1,-108 36-15,-1-1 16,0 37 0,1 0 359,71 0-360,-35 0 1,36 0 0,145-36-1,-145 36 1,-37 0-1,1 0 1,145 0 0,-146 0-1,37 0 1,72 0 0,-108 0-1,-37 0 1,1 0-1,71 0 1,-71 0 0,-1 0-1,0 0 1,1 0 0,-1 0-1,0 0 16,37 0 32,-37 0-32,0 0-15,1 0-1,-1 0 1,0 0 31,37 0-31,-37 0-1,0 0 48,1 0-48,-1 0 32,36 0-16,1 0-15,-37 0 0,1 0-16,-1 0 31,0 0-31,0 0 31,1 0 0,35 0-15,1 36 0,-37-36-1,37 0 32,-37 0-31,0 0 312,1 0-328,-1 0 141,0 0 30,0 0-108,1 37 15,-1-37-47,0 0-15,1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3:33.71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0,'73'0'156,"-37"0"-141,73 0 1,-73 0 0,1 0-1,-1 0 1,0 0 0,73 0-1,-36 0 1,-37 0-1,37 0 17,-37 0-17,36 0 17,-35 0 264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3:35.74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0,'36'0'187,"0"0"-124,37 0-32,-37 0 0,0 0 0,-36 36 79,37-36-95,-1 0 17,0 0 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3:38.43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0 0,'36'0'250,"0"0"-235,1 0 1,35 0-1,-36 0 1,1 36 0,-1-36-1,37 0 1,-37 37 0,0-1 15,0-36-16,1 0-15,-1 0 16,37 36 0,-37-36 15,0 0-15,0 0 15,1 0 0,-1 0-15,0 0-1,1 0 1,-1 0-16,0 0 47,0 0-32,1 0 1,-1 0 0,73 0-1,-73 0 17,37 0-1,-37 0 0,0 0-15,1 0 15,-37-36 0,36 36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3:51.11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94 0,'37'-36'188,"-1"36"-173,37 0 17,-1 0-17,-36 0 1,37 0-1,-37 0 1,37 0 15,-1 0-15,-35 0 15,-1 0-15,0 0-1,1 0 1,-1 0 15,0 0-15,0 0 0,1 0-1,-1 0 1,0 0-1,1 0 17,-1 0-17,0 0 1,0 0 0,1 0-1,-1 0 48,0 0-32,1 0-15,-1 0 30,36 0 48,-35 0-78,35 0-1,1-36 17,-37 36-17,0 0 1,1 0 15,35 0-31,1 0 16,-1 0-1,1 0 1,36 0 0,-73 0-1,0 0 1,37 0 0,-37 0-1,1 0 1,-1 0-1,36 0 17,1 0-17,-37 0 17,1 0-17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4-06-22T22:23:54.23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0 128 0,'109'-73'187,"-73"73"-171,37 0 15,-37-36-15,73 36-16,-73 0 15,0 0 1,37 0 15,-37 0-15,0 0-1,1 0 1,72 0 15,-73 0 0,0 0-15,0 0 31,1 0-16,35 0-15,-35 0 31,-1 0-16,0 0-31,0 0 78,1 0-47,-1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C55E7-7266-43C4-BD73-5027622EA9B6}" type="datetimeFigureOut">
              <a:rPr lang="en-US" smtClean="0"/>
              <a:pPr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C296A-0AB1-4E16-98B7-C6FEC6EC5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31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6.xml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9.emf"/><Relationship Id="rId7" Type="http://schemas.openxmlformats.org/officeDocument/2006/relationships/customXml" Target="../ink/ink3.xml"/><Relationship Id="rId12" Type="http://schemas.openxmlformats.org/officeDocument/2006/relationships/image" Target="../media/image9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7.xml"/><Relationship Id="rId2" Type="http://schemas.openxmlformats.org/officeDocument/2006/relationships/image" Target="../media/image4.jpeg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customXml" Target="../ink/ink5.xml"/><Relationship Id="rId24" Type="http://schemas.openxmlformats.org/officeDocument/2006/relationships/image" Target="../media/image15.emf"/><Relationship Id="rId32" Type="http://schemas.openxmlformats.org/officeDocument/2006/relationships/image" Target="../media/image18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7.emf"/><Relationship Id="rId36" Type="http://schemas.openxmlformats.org/officeDocument/2006/relationships/image" Target="../media/image20.emf"/><Relationship Id="rId10" Type="http://schemas.openxmlformats.org/officeDocument/2006/relationships/image" Target="../media/image8.emf"/><Relationship Id="rId19" Type="http://schemas.openxmlformats.org/officeDocument/2006/relationships/customXml" Target="../ink/ink9.xml"/><Relationship Id="rId31" Type="http://schemas.openxmlformats.org/officeDocument/2006/relationships/customXml" Target="../ink/ink16.xml"/><Relationship Id="rId4" Type="http://schemas.openxmlformats.org/officeDocument/2006/relationships/image" Target="../media/image5.emf"/><Relationship Id="rId9" Type="http://schemas.openxmlformats.org/officeDocument/2006/relationships/customXml" Target="../ink/ink4.xml"/><Relationship Id="rId14" Type="http://schemas.openxmlformats.org/officeDocument/2006/relationships/image" Target="../media/image10.emf"/><Relationship Id="rId22" Type="http://schemas.openxmlformats.org/officeDocument/2006/relationships/image" Target="../media/image14.emf"/><Relationship Id="rId27" Type="http://schemas.openxmlformats.org/officeDocument/2006/relationships/customXml" Target="../ink/ink13.xml"/><Relationship Id="rId30" Type="http://schemas.openxmlformats.org/officeDocument/2006/relationships/customXml" Target="../ink/ink15.xml"/><Relationship Id="rId35" Type="http://schemas.openxmlformats.org/officeDocument/2006/relationships/customXml" Target="../ink/ink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471569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Immunotherapy for primary mediastinal large B cell lymphoma PMBCL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438" y="0"/>
            <a:ext cx="2060122" cy="2063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0663" y="4558937"/>
            <a:ext cx="5408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Dr.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Aya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Alsyaleh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Hematologist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Damascus hospital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2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585" y="1227908"/>
            <a:ext cx="5194194" cy="4611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422" y="1227907"/>
            <a:ext cx="5120640" cy="46111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0629" y="-457245"/>
            <a:ext cx="4833257" cy="1449387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Immunetherapy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9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sh.silverchair-cdn.com/ash/content_public/journal/blood/142/2/10.1182_blood.2022019340/2/blood_bld-2022-019340-fx1.jpeg?Expires=1721096226&amp;Signature=J8AumVfq-5QoXIO8WzCTsrs6hapJiZYYJpl-hVnSHXGhH-LGhkyGOfv9qkIkiR82vT5AuIrhYWh2DqPLw7Zi-LhMLNUXDFyX-AYl8LrX-wQMpK1WjjWdUmytTEZvS6YpDHakfLBI0HtRt6A0dIbV6w4Q6NU~gqzfIatY0hev1HswovVlSdHAXbjcrABcV0vwcliWqlfse20tuzjFLjstVw6ope~i64nGOXjzJ1TyQldxYflfbdJKfMFMGvTZ7Vg8Vkxo~IueC5A6vo0blgkFnEmouBzJ7hZ4HD8BcBZTsPvWSAR1ijcNEC-wooJ~6-BExT~EMp2Rw~PiG2t4TSwSwQ__&amp;Key-Pair-Id=APKAIE5G5CRDK6RD3P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72" y="13063"/>
            <a:ext cx="11182350" cy="724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71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</a:rPr>
              <a:t>Nivolumab</a:t>
            </a:r>
            <a:r>
              <a:rPr lang="en-US" sz="3600" b="1" dirty="0">
                <a:solidFill>
                  <a:schemeClr val="accent1"/>
                </a:solidFill>
              </a:rPr>
              <a:t> combined with </a:t>
            </a:r>
            <a:r>
              <a:rPr lang="en-US" sz="3600" b="1" dirty="0" err="1">
                <a:solidFill>
                  <a:schemeClr val="accent1"/>
                </a:solidFill>
              </a:rPr>
              <a:t>brentuximab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vedotin</a:t>
            </a:r>
            <a:r>
              <a:rPr lang="en-US" sz="3600" b="1" dirty="0">
                <a:solidFill>
                  <a:schemeClr val="accent1"/>
                </a:solidFill>
              </a:rPr>
              <a:t> for R/R </a:t>
            </a:r>
            <a:r>
              <a:rPr lang="en-US" sz="3600" b="1" dirty="0" smtClean="0">
                <a:solidFill>
                  <a:schemeClr val="accent1"/>
                </a:solidFill>
              </a:rPr>
              <a:t>PMBCL : </a:t>
            </a:r>
            <a:r>
              <a:rPr lang="en-US" sz="3600" b="1" dirty="0">
                <a:solidFill>
                  <a:schemeClr val="accent1"/>
                </a:solidFill>
              </a:rPr>
              <a:t>a 3-year </a:t>
            </a:r>
            <a:r>
              <a:rPr lang="en-US" sz="3600" b="1" dirty="0" smtClean="0">
                <a:solidFill>
                  <a:schemeClr val="accent1"/>
                </a:solidFill>
              </a:rPr>
              <a:t>follow-up: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https://ash.silverchair-cdn.com/ash/content_public/journal/bloodadvances/7/18/10.1182_bloodadvances.2023010254/2/blooda_adv-2023-010254-ga1.jpeg?Expires=1720718321&amp;Signature=VlJWEtKcvtqB1nQ28q7u9ehFNo-KmDc3QmYBUV-PwWECwgNfZlVenYOf--e0nhxPbyHZWtDrH5d~SVIwoD1uIUnuzQagqvU3Jeto8SsjMaE7ftrEvS3SGvqlLW3LvL36P~A7Mua-5jDGBH026NWb0fz0tUP4~We1h52KyjdNSJ6jTh4PRC5xx6jY4S32F-DpA7ITF6TfeOPPrEhF9HsEq8JmJAt2V6SVDgTEvKv9et0l6mi7RX1PgCDmW7PLbdOgdkDr6zYBnHGKfyHvsvI9Ia9PcWeGG1hPDCw-4yXSB~poCHxiXWqoJr0IExU8tG74W4YhwzcGa3D0xk~lt0b3jw__&amp;Key-Pair-Id=APKAIE5G5CRDK6RD3PG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9166" y="1894113"/>
            <a:ext cx="8934994" cy="49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77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99909" cy="49208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</a:t>
            </a:r>
            <a:r>
              <a:rPr lang="en-US" dirty="0"/>
              <a:t>The median time to response was 1.3 </a:t>
            </a:r>
            <a:r>
              <a:rPr lang="en-US" dirty="0" smtClean="0"/>
              <a:t>months, </a:t>
            </a:r>
            <a:r>
              <a:rPr lang="en-US" dirty="0"/>
              <a:t>with 3.2 months </a:t>
            </a:r>
            <a:r>
              <a:rPr lang="en-US" dirty="0" smtClean="0"/>
              <a:t>to </a:t>
            </a:r>
            <a:r>
              <a:rPr lang="en-US" dirty="0"/>
              <a:t>CR.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Four patients remained progression-free without subsequent HCT 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Median </a:t>
            </a:r>
            <a:r>
              <a:rPr lang="en-US" dirty="0"/>
              <a:t>PFS was 26.0 </a:t>
            </a:r>
            <a:r>
              <a:rPr lang="en-US" dirty="0" smtClean="0"/>
              <a:t>months; </a:t>
            </a:r>
            <a:r>
              <a:rPr lang="en-US" dirty="0"/>
              <a:t>PFS rates at 6, 12, 18, and 24 months were 63.5% </a:t>
            </a:r>
            <a:r>
              <a:rPr lang="en-US" dirty="0" smtClean="0"/>
              <a:t>, </a:t>
            </a:r>
            <a:r>
              <a:rPr lang="en-US" dirty="0"/>
              <a:t>55.5% </a:t>
            </a:r>
            <a:r>
              <a:rPr lang="en-US" dirty="0" smtClean="0"/>
              <a:t>, </a:t>
            </a:r>
            <a:r>
              <a:rPr lang="en-US" dirty="0"/>
              <a:t>55.5</a:t>
            </a:r>
            <a:r>
              <a:rPr lang="en-US" dirty="0" smtClean="0"/>
              <a:t>% , </a:t>
            </a:r>
            <a:r>
              <a:rPr lang="en-US" dirty="0"/>
              <a:t>and 55.5% </a:t>
            </a:r>
            <a:r>
              <a:rPr lang="en-US" dirty="0" smtClean="0"/>
              <a:t>, </a:t>
            </a:r>
            <a:r>
              <a:rPr lang="en-US" dirty="0"/>
              <a:t>respectively </a:t>
            </a:r>
            <a:r>
              <a:rPr lang="en-US" dirty="0" smtClean="0"/>
              <a:t>. Median </a:t>
            </a:r>
            <a:r>
              <a:rPr lang="en-US" dirty="0"/>
              <a:t>OS was not reached; OS rates at 6, 12, 18, and 24 months were 86.3</a:t>
            </a:r>
            <a:r>
              <a:rPr lang="en-US" dirty="0" smtClean="0"/>
              <a:t>%, </a:t>
            </a:r>
            <a:r>
              <a:rPr lang="en-US" dirty="0"/>
              <a:t>79.1</a:t>
            </a:r>
            <a:r>
              <a:rPr lang="en-US" dirty="0" smtClean="0"/>
              <a:t>%, </a:t>
            </a:r>
            <a:r>
              <a:rPr lang="en-US" dirty="0"/>
              <a:t>75.5% </a:t>
            </a:r>
            <a:r>
              <a:rPr lang="en-US" dirty="0" smtClean="0"/>
              <a:t>, </a:t>
            </a:r>
            <a:r>
              <a:rPr lang="en-US" dirty="0"/>
              <a:t>and 75.5% </a:t>
            </a:r>
            <a:r>
              <a:rPr lang="en-US" dirty="0" smtClean="0"/>
              <a:t>, respectively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solidFill>
                  <a:srgbClr val="92D050"/>
                </a:solidFill>
              </a:rPr>
              <a:t>The </a:t>
            </a:r>
            <a:r>
              <a:rPr lang="en-US" dirty="0">
                <a:solidFill>
                  <a:srgbClr val="92D050"/>
                </a:solidFill>
              </a:rPr>
              <a:t>ORR for </a:t>
            </a:r>
            <a:r>
              <a:rPr lang="en-US" dirty="0" err="1">
                <a:solidFill>
                  <a:srgbClr val="92D050"/>
                </a:solidFill>
              </a:rPr>
              <a:t>nivolumab</a:t>
            </a:r>
            <a:r>
              <a:rPr lang="en-US" dirty="0">
                <a:solidFill>
                  <a:srgbClr val="92D050"/>
                </a:solidFill>
              </a:rPr>
              <a:t> plus BV in this study was also higher than the 13.3% ORR for BV </a:t>
            </a:r>
            <a:r>
              <a:rPr lang="en-US" dirty="0"/>
              <a:t>monotherapy in R/R </a:t>
            </a:r>
            <a:r>
              <a:rPr lang="en-US" dirty="0" smtClean="0"/>
              <a:t>PMBL</a:t>
            </a:r>
            <a:r>
              <a:rPr lang="en-US" dirty="0"/>
              <a:t> and </a:t>
            </a:r>
            <a:r>
              <a:rPr lang="en-US" dirty="0">
                <a:solidFill>
                  <a:srgbClr val="92D050"/>
                </a:solidFill>
              </a:rPr>
              <a:t>the 48% and 41.5% ORRs for anti-PD-1 monotherapy </a:t>
            </a:r>
            <a:r>
              <a:rPr lang="en-US" dirty="0"/>
              <a:t>reported in the KEYNOTE-013 and KEYNOTE-170 trials, respectively,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</a:rPr>
              <a:t>Nivolumab</a:t>
            </a:r>
            <a:r>
              <a:rPr lang="en-US" sz="3600" b="1" dirty="0">
                <a:solidFill>
                  <a:schemeClr val="accent1"/>
                </a:solidFill>
              </a:rPr>
              <a:t> combined with </a:t>
            </a:r>
            <a:r>
              <a:rPr lang="en-US" sz="3600" b="1" dirty="0" err="1">
                <a:solidFill>
                  <a:schemeClr val="accent1"/>
                </a:solidFill>
              </a:rPr>
              <a:t>brentuximab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vedotin</a:t>
            </a:r>
            <a:r>
              <a:rPr lang="en-US" sz="3600" b="1" dirty="0">
                <a:solidFill>
                  <a:schemeClr val="accent1"/>
                </a:solidFill>
              </a:rPr>
              <a:t> for R/R </a:t>
            </a:r>
            <a:r>
              <a:rPr lang="en-US" sz="3600" b="1" dirty="0" smtClean="0">
                <a:solidFill>
                  <a:schemeClr val="accent1"/>
                </a:solidFill>
              </a:rPr>
              <a:t>PMBCL : </a:t>
            </a:r>
            <a:r>
              <a:rPr lang="en-US" sz="3600" b="1" dirty="0">
                <a:solidFill>
                  <a:schemeClr val="accent1"/>
                </a:solidFill>
              </a:rPr>
              <a:t>a 3-year </a:t>
            </a:r>
            <a:r>
              <a:rPr lang="en-US" sz="3600" b="1" dirty="0" smtClean="0">
                <a:solidFill>
                  <a:schemeClr val="accent1"/>
                </a:solidFill>
              </a:rPr>
              <a:t>follow-up</a:t>
            </a:r>
            <a:r>
              <a:rPr lang="en-US" sz="3600" b="1" dirty="0">
                <a:solidFill>
                  <a:schemeClr val="accent1"/>
                </a:solidFill>
              </a:rPr>
              <a:t>: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2949" y="2523067"/>
            <a:ext cx="4741816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2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6112" y="1272811"/>
            <a:ext cx="5212080" cy="4866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63" y="1272811"/>
            <a:ext cx="5421086" cy="4866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633" y="209006"/>
            <a:ext cx="63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  <a:latin typeface="+mj-lt"/>
              </a:rPr>
              <a:t>CAR-T cell therapy:</a:t>
            </a:r>
            <a:endParaRPr lang="en-US" sz="48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 excellent outcome of patients with R/R </a:t>
            </a:r>
            <a:r>
              <a:rPr lang="en-US" b="1" dirty="0" err="1" smtClean="0">
                <a:solidFill>
                  <a:schemeClr val="accent1"/>
                </a:solidFill>
              </a:rPr>
              <a:t>pmbcl</a:t>
            </a:r>
            <a:r>
              <a:rPr lang="en-US" b="1" dirty="0" smtClean="0">
                <a:solidFill>
                  <a:schemeClr val="accent1"/>
                </a:solidFill>
              </a:rPr>
              <a:t> treated with </a:t>
            </a:r>
            <a:r>
              <a:rPr lang="en-US" b="1" dirty="0" err="1" smtClean="0">
                <a:solidFill>
                  <a:schemeClr val="accent1"/>
                </a:solidFill>
              </a:rPr>
              <a:t>Axicabtagene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Ciloleuel</a:t>
            </a:r>
            <a:r>
              <a:rPr lang="en-US" b="1" dirty="0" smtClean="0">
                <a:solidFill>
                  <a:schemeClr val="accent1"/>
                </a:solidFill>
              </a:rPr>
              <a:t> :  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In France </a:t>
            </a:r>
            <a:r>
              <a:rPr lang="en-US" dirty="0" smtClean="0">
                <a:solidFill>
                  <a:srgbClr val="92D050"/>
                </a:solidFill>
              </a:rPr>
              <a:t>from October 2018 – March 2023 </a:t>
            </a:r>
            <a:r>
              <a:rPr lang="en-US" dirty="0" smtClean="0"/>
              <a:t>were included in the nation wide </a:t>
            </a:r>
            <a:r>
              <a:rPr lang="en-US" dirty="0" smtClean="0">
                <a:solidFill>
                  <a:srgbClr val="92D050"/>
                </a:solidFill>
              </a:rPr>
              <a:t>DESCAR-T registry.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69 patients received </a:t>
            </a:r>
            <a:r>
              <a:rPr lang="en-US" dirty="0" err="1" smtClean="0"/>
              <a:t>axi-cel</a:t>
            </a:r>
            <a:r>
              <a:rPr lang="en-US" dirty="0" smtClean="0"/>
              <a:t> (n=55) or </a:t>
            </a:r>
            <a:r>
              <a:rPr lang="en-US" dirty="0" err="1" smtClean="0"/>
              <a:t>tisla-cel</a:t>
            </a:r>
            <a:r>
              <a:rPr lang="en-US" dirty="0" smtClean="0"/>
              <a:t> (n=14). Their median follow up was </a:t>
            </a:r>
            <a:r>
              <a:rPr lang="en-US" dirty="0" smtClean="0">
                <a:solidFill>
                  <a:srgbClr val="92D050"/>
                </a:solidFill>
              </a:rPr>
              <a:t>20 months</a:t>
            </a:r>
            <a:r>
              <a:rPr lang="en-US" dirty="0" smtClean="0"/>
              <a:t>. Median age was 34 years. Sex ratio (M/F) was 0.9/1.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Median number of pervious lines was 2, 6/69 patient receiving one pervious line, 7/69 patients receiving ≥ 4 lines.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Bridging therapy was administered in 58 (84%) patients</a:t>
            </a:r>
            <a:r>
              <a:rPr lang="en-US" dirty="0" smtClean="0"/>
              <a:t>, with 30/58 (52%) reaching response before CAR-T infusion.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Among patient treated with Tisa-</a:t>
            </a:r>
            <a:r>
              <a:rPr lang="en-US" dirty="0" err="1" smtClean="0"/>
              <a:t>cel</a:t>
            </a:r>
            <a:r>
              <a:rPr lang="en-US" dirty="0" smtClean="0"/>
              <a:t>(n=12), only (33%) reached CR and (33%) PR, 1y-PFS (14%), OS (49%).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33017" y="5969726"/>
            <a:ext cx="165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EHA, Jun2024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6244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28663" cy="1450757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</a:rPr>
              <a:t>Axicabtagene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</a:rPr>
              <a:t>ciloleucel</a:t>
            </a:r>
            <a:r>
              <a:rPr lang="en-US" sz="3200" b="1" dirty="0">
                <a:solidFill>
                  <a:schemeClr val="accent1"/>
                </a:solidFill>
              </a:rPr>
              <a:t> treatment is more effective </a:t>
            </a:r>
            <a:r>
              <a:rPr lang="en-US" sz="3200" b="1" dirty="0" smtClean="0">
                <a:solidFill>
                  <a:schemeClr val="accent1"/>
                </a:solidFill>
              </a:rPr>
              <a:t>in PMBCL  </a:t>
            </a:r>
            <a:r>
              <a:rPr lang="en-US" sz="3200" b="1" dirty="0">
                <a:solidFill>
                  <a:schemeClr val="accent1"/>
                </a:solidFill>
              </a:rPr>
              <a:t>than in diffuse large B-cell lymphomas: the Italian CART-SIE study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2915" y="1872389"/>
            <a:ext cx="5732985" cy="482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69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75063" y="644480"/>
            <a:ext cx="10058400" cy="511624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bridging therapy was performed in more than </a:t>
            </a:r>
            <a:r>
              <a:rPr lang="en-US" dirty="0">
                <a:solidFill>
                  <a:schemeClr val="accent1"/>
                </a:solidFill>
              </a:rPr>
              <a:t>80% of the </a:t>
            </a:r>
            <a:r>
              <a:rPr lang="en-US" dirty="0" smtClean="0">
                <a:solidFill>
                  <a:schemeClr val="accent1"/>
                </a:solidFill>
              </a:rPr>
              <a:t>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esponse </a:t>
            </a:r>
            <a:r>
              <a:rPr lang="en-US" dirty="0"/>
              <a:t>to bridging was observed in 31% </a:t>
            </a:r>
            <a:r>
              <a:rPr lang="en-US" dirty="0" smtClean="0"/>
              <a:t>, </a:t>
            </a:r>
            <a:r>
              <a:rPr lang="en-US" dirty="0"/>
              <a:t>with a </a:t>
            </a:r>
            <a:r>
              <a:rPr lang="en-US" dirty="0">
                <a:solidFill>
                  <a:srgbClr val="92D050"/>
                </a:solidFill>
              </a:rPr>
              <a:t>superior ORR in PMBCL (41%) compared to other LBCL (28</a:t>
            </a:r>
            <a:r>
              <a:rPr lang="en-US" dirty="0" smtClean="0">
                <a:solidFill>
                  <a:srgbClr val="92D050"/>
                </a:solidFill>
              </a:rPr>
              <a:t>%)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For </a:t>
            </a:r>
            <a:r>
              <a:rPr lang="en-US" dirty="0"/>
              <a:t>PMBCL, the </a:t>
            </a:r>
            <a:r>
              <a:rPr lang="en-US" dirty="0" smtClean="0"/>
              <a:t>ORR (41%) </a:t>
            </a:r>
            <a:r>
              <a:rPr lang="en-US" dirty="0"/>
              <a:t>and </a:t>
            </a:r>
            <a:r>
              <a:rPr lang="en-US" dirty="0" smtClean="0"/>
              <a:t>CR (17%) </a:t>
            </a:r>
            <a:r>
              <a:rPr lang="en-US" dirty="0"/>
              <a:t>after bridging </a:t>
            </a:r>
            <a:r>
              <a:rPr lang="en-US" dirty="0" smtClean="0"/>
              <a:t>,   </a:t>
            </a:r>
          </a:p>
          <a:p>
            <a:pPr marL="0" indent="0">
              <a:buNone/>
            </a:pPr>
            <a:r>
              <a:rPr lang="en-US" dirty="0" smtClean="0"/>
              <a:t>  for </a:t>
            </a:r>
            <a:r>
              <a:rPr lang="en-US" dirty="0"/>
              <a:t>other LBCL, the </a:t>
            </a:r>
            <a:r>
              <a:rPr lang="en-US" dirty="0" smtClean="0"/>
              <a:t>ORR( 28%) </a:t>
            </a:r>
            <a:r>
              <a:rPr lang="en-US" dirty="0"/>
              <a:t>and </a:t>
            </a:r>
            <a:r>
              <a:rPr lang="en-US" dirty="0" smtClean="0"/>
              <a:t>CR (6%).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 Patients who achieved a disease response after bridging </a:t>
            </a:r>
            <a:r>
              <a:rPr lang="en-US" dirty="0"/>
              <a:t>had a better outcome compared to those not responding, with 12- month PFS </a:t>
            </a:r>
            <a:r>
              <a:rPr lang="en-US" dirty="0" smtClean="0"/>
              <a:t>of (57%) vs (45%),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and </a:t>
            </a:r>
            <a:r>
              <a:rPr lang="en-US" dirty="0"/>
              <a:t>12-month OS of </a:t>
            </a:r>
            <a:r>
              <a:rPr lang="en-US" dirty="0" smtClean="0"/>
              <a:t>(80%)  vs (65%).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he </a:t>
            </a:r>
            <a:r>
              <a:rPr lang="en-US" dirty="0">
                <a:solidFill>
                  <a:schemeClr val="accent1"/>
                </a:solidFill>
              </a:rPr>
              <a:t>CR rate at </a:t>
            </a:r>
            <a:r>
              <a:rPr lang="en-US" dirty="0" smtClean="0">
                <a:solidFill>
                  <a:schemeClr val="accent1"/>
                </a:solidFill>
              </a:rPr>
              <a:t>(30 days) </a:t>
            </a:r>
            <a:r>
              <a:rPr lang="en-US" dirty="0">
                <a:solidFill>
                  <a:schemeClr val="accent1"/>
                </a:solidFill>
              </a:rPr>
              <a:t>was similar in PMBCLs and other LBCL</a:t>
            </a:r>
            <a:r>
              <a:rPr lang="en-US" dirty="0" smtClean="0">
                <a:solidFill>
                  <a:schemeClr val="accent1"/>
                </a:solidFill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but at </a:t>
            </a:r>
            <a:r>
              <a:rPr lang="en-US" dirty="0" smtClean="0">
                <a:solidFill>
                  <a:srgbClr val="92D050"/>
                </a:solidFill>
              </a:rPr>
              <a:t>(90 days) </a:t>
            </a:r>
            <a:r>
              <a:rPr lang="en-US" dirty="0">
                <a:solidFill>
                  <a:srgbClr val="92D050"/>
                </a:solidFill>
              </a:rPr>
              <a:t>was superior in PMBCLs (65</a:t>
            </a:r>
            <a:r>
              <a:rPr lang="en-US" dirty="0" smtClean="0">
                <a:solidFill>
                  <a:srgbClr val="92D050"/>
                </a:solidFill>
              </a:rPr>
              <a:t>%) vs other </a:t>
            </a:r>
            <a:r>
              <a:rPr lang="en-US" dirty="0">
                <a:solidFill>
                  <a:srgbClr val="92D050"/>
                </a:solidFill>
              </a:rPr>
              <a:t>LBCLs (47%), </a:t>
            </a:r>
            <a:r>
              <a:rPr lang="en-US" dirty="0"/>
              <a:t>and accordingly the rate of progression at </a:t>
            </a:r>
            <a:r>
              <a:rPr lang="en-US" dirty="0" smtClean="0"/>
              <a:t>(90-day) </a:t>
            </a:r>
            <a:r>
              <a:rPr lang="en-US" dirty="0"/>
              <a:t>after infusion is inferior in PMBCLs (21%) </a:t>
            </a:r>
            <a:r>
              <a:rPr lang="en-US" dirty="0" smtClean="0"/>
              <a:t>vs (40%) in LBCLs.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median </a:t>
            </a:r>
            <a:r>
              <a:rPr lang="en-US" dirty="0" err="1">
                <a:solidFill>
                  <a:schemeClr val="accent1"/>
                </a:solidFill>
              </a:rPr>
              <a:t>DoR</a:t>
            </a:r>
            <a:r>
              <a:rPr lang="en-US" dirty="0">
                <a:solidFill>
                  <a:schemeClr val="accent1"/>
                </a:solidFill>
              </a:rPr>
              <a:t> not reached in </a:t>
            </a:r>
            <a:r>
              <a:rPr lang="en-US" dirty="0" smtClean="0">
                <a:solidFill>
                  <a:schemeClr val="accent1"/>
                </a:solidFill>
              </a:rPr>
              <a:t>PMBCLs vs </a:t>
            </a:r>
            <a:r>
              <a:rPr lang="en-US" dirty="0">
                <a:solidFill>
                  <a:schemeClr val="accent1"/>
                </a:solidFill>
              </a:rPr>
              <a:t>median </a:t>
            </a:r>
            <a:r>
              <a:rPr lang="en-US" dirty="0" err="1">
                <a:solidFill>
                  <a:schemeClr val="accent1"/>
                </a:solidFill>
              </a:rPr>
              <a:t>DoR</a:t>
            </a:r>
            <a:r>
              <a:rPr lang="en-US" dirty="0">
                <a:solidFill>
                  <a:schemeClr val="accent1"/>
                </a:solidFill>
              </a:rPr>
              <a:t> of 23.64 months in other LBCLs</a:t>
            </a:r>
            <a:r>
              <a:rPr lang="en-US" dirty="0">
                <a:solidFill>
                  <a:srgbClr val="92D050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6225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330835"/>
            <a:ext cx="10058400" cy="621365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12 months PFS was </a:t>
            </a:r>
            <a:r>
              <a:rPr lang="en-US" dirty="0"/>
              <a:t>62</a:t>
            </a:r>
            <a:r>
              <a:rPr lang="en-US" dirty="0" smtClean="0"/>
              <a:t>% </a:t>
            </a:r>
            <a:r>
              <a:rPr lang="en-US" dirty="0"/>
              <a:t>in PMBCL </a:t>
            </a:r>
            <a:r>
              <a:rPr lang="en-US" dirty="0" smtClean="0"/>
              <a:t>vs </a:t>
            </a:r>
            <a:r>
              <a:rPr lang="en-US" dirty="0"/>
              <a:t>48% </a:t>
            </a:r>
            <a:r>
              <a:rPr lang="en-US" dirty="0" smtClean="0"/>
              <a:t> </a:t>
            </a:r>
            <a:r>
              <a:rPr lang="en-US" dirty="0"/>
              <a:t>in other </a:t>
            </a:r>
            <a:r>
              <a:rPr lang="en-US" dirty="0" smtClean="0"/>
              <a:t>LBCL.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12 months OS  </a:t>
            </a:r>
            <a:r>
              <a:rPr lang="en-US" dirty="0"/>
              <a:t>was 86% </a:t>
            </a:r>
            <a:r>
              <a:rPr lang="en-US" dirty="0" smtClean="0"/>
              <a:t> </a:t>
            </a:r>
            <a:r>
              <a:rPr lang="en-US" dirty="0"/>
              <a:t>in PMBCL </a:t>
            </a:r>
            <a:r>
              <a:rPr lang="en-US" dirty="0" smtClean="0"/>
              <a:t>vs </a:t>
            </a:r>
            <a:r>
              <a:rPr lang="en-US" dirty="0"/>
              <a:t>71</a:t>
            </a:r>
            <a:r>
              <a:rPr lang="en-US" dirty="0" smtClean="0"/>
              <a:t>% </a:t>
            </a:r>
            <a:r>
              <a:rPr lang="en-US" dirty="0"/>
              <a:t>in other </a:t>
            </a:r>
            <a:r>
              <a:rPr lang="en-US" dirty="0" smtClean="0"/>
              <a:t>LBCL.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All grade </a:t>
            </a:r>
            <a:r>
              <a:rPr lang="en-US" dirty="0" smtClean="0"/>
              <a:t>CRS was </a:t>
            </a:r>
            <a:r>
              <a:rPr lang="en-US" dirty="0"/>
              <a:t>88% ,</a:t>
            </a:r>
            <a:r>
              <a:rPr lang="en-US" dirty="0" smtClean="0"/>
              <a:t> </a:t>
            </a:r>
            <a:r>
              <a:rPr lang="en-US" dirty="0"/>
              <a:t>all grade neurotoxicity was 34% </a:t>
            </a:r>
            <a:r>
              <a:rPr lang="en-US" dirty="0" smtClean="0"/>
              <a:t>, </a:t>
            </a:r>
            <a:r>
              <a:rPr lang="en-US" dirty="0"/>
              <a:t>with 6% of fatal events in PMBCL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Non-relapse mortality was 3%. </a:t>
            </a:r>
            <a:r>
              <a:rPr lang="en-US" b="1" dirty="0">
                <a:solidFill>
                  <a:srgbClr val="92D050"/>
                </a:solidFill>
              </a:rPr>
              <a:t>In conclusion, PMBCLs achieved significantly better response and survival rates than other </a:t>
            </a:r>
            <a:r>
              <a:rPr lang="en-US" b="1" dirty="0" smtClean="0">
                <a:solidFill>
                  <a:srgbClr val="92D050"/>
                </a:solidFill>
              </a:rPr>
              <a:t>LBCLs </a:t>
            </a:r>
            <a:endParaRPr lang="en-US" b="1" dirty="0">
              <a:solidFill>
                <a:srgbClr val="92D050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288" y="2625634"/>
            <a:ext cx="8699500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4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Thank you</a:t>
            </a:r>
            <a:endParaRPr lang="en-US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64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Primary mediastinal large B cell lymphoma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5" y="1845734"/>
            <a:ext cx="7955281" cy="492082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Is an aggressive large B cell lymphoma arise from </a:t>
            </a:r>
            <a:r>
              <a:rPr lang="en-US" sz="2400" dirty="0" err="1" smtClean="0"/>
              <a:t>thymic</a:t>
            </a:r>
            <a:r>
              <a:rPr lang="en-US" sz="2400" dirty="0" smtClean="0"/>
              <a:t> (medullary) B cells.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7% of DLBCL, female predominance (30-40 years).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Present with frequent airway compromise &amp; SVC syndrome (up to 80% ), </a:t>
            </a:r>
            <a:r>
              <a:rPr lang="en-US" sz="2400" dirty="0"/>
              <a:t>Pleural or pericardial </a:t>
            </a:r>
            <a:r>
              <a:rPr lang="en-US" sz="2400" dirty="0" smtClean="0"/>
              <a:t>effusion.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¾ of patients have stage 1 or 2 at diagnosis, </a:t>
            </a:r>
            <a:r>
              <a:rPr lang="en-US" sz="2400" dirty="0"/>
              <a:t>Primary tumor &gt;10cm (50</a:t>
            </a:r>
            <a:r>
              <a:rPr lang="en-US" sz="2400" dirty="0" smtClean="0"/>
              <a:t>%).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It </a:t>
            </a:r>
            <a:r>
              <a:rPr lang="en-US" sz="2400" dirty="0"/>
              <a:t>has </a:t>
            </a:r>
            <a:r>
              <a:rPr lang="en-US" sz="2400" dirty="0" err="1"/>
              <a:t>clinicopathologic</a:t>
            </a:r>
            <a:r>
              <a:rPr lang="en-US" sz="2400" dirty="0"/>
              <a:t> features distinct from DLBCL and shares some features with Nodular </a:t>
            </a:r>
            <a:r>
              <a:rPr lang="en-US" sz="2400" dirty="0" smtClean="0"/>
              <a:t>sclerosis </a:t>
            </a:r>
            <a:r>
              <a:rPr lang="en-US" sz="2400" dirty="0" err="1" smtClean="0"/>
              <a:t>hodgkin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cHL</a:t>
            </a:r>
            <a:r>
              <a:rPr lang="en-US" sz="2400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2D050"/>
                </a:solidFill>
              </a:rPr>
              <a:t> Typically express pan-B cell antigens, weak expression of CD30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92D050"/>
                </a:solidFill>
              </a:rPr>
              <a:t>frequently express MAL-1 and CD200, rarely express CD15.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8789" y="1958915"/>
            <a:ext cx="3540034" cy="469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60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589" y="313509"/>
            <a:ext cx="10219236" cy="6204857"/>
          </a:xfrm>
          <a:prstGeom prst="rect">
            <a:avLst/>
          </a:prstGeom>
          <a:ln>
            <a:solidFill>
              <a:srgbClr val="F6F6F6"/>
            </a:solidFill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539166" y="1745743"/>
              <a:ext cx="1998000" cy="96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0926" y="1649623"/>
                <a:ext cx="20944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537166" y="1815583"/>
              <a:ext cx="360" cy="3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9286" y="1719823"/>
                <a:ext cx="964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7902926" y="1869583"/>
              <a:ext cx="496800" cy="255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55046" y="1773463"/>
                <a:ext cx="5925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5512526" y="2659063"/>
              <a:ext cx="1855440" cy="1368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64646" y="2562943"/>
                <a:ext cx="19512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7863686" y="2534143"/>
              <a:ext cx="288000" cy="3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15806" y="2438023"/>
                <a:ext cx="3837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7916606" y="2756263"/>
              <a:ext cx="117360" cy="140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68366" y="2660143"/>
                <a:ext cx="2134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5">
            <p14:nvContentPartPr>
              <p14:cNvPr id="15" name="Ink 14"/>
              <p14:cNvContentPartPr/>
              <p14:nvPr/>
            </p14:nvContentPartPr>
            <p14:xfrm>
              <a:off x="7877366" y="2899903"/>
              <a:ext cx="509400" cy="612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29126" y="2803783"/>
                <a:ext cx="60552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7">
            <p14:nvContentPartPr>
              <p14:cNvPr id="16" name="Ink 15"/>
              <p14:cNvContentPartPr/>
              <p14:nvPr/>
            </p14:nvContentPartPr>
            <p14:xfrm>
              <a:off x="4206086" y="4524943"/>
              <a:ext cx="875880" cy="342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58206" y="4428823"/>
                <a:ext cx="9716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9">
            <p14:nvContentPartPr>
              <p14:cNvPr id="17" name="Ink 16"/>
              <p14:cNvContentPartPr/>
              <p14:nvPr/>
            </p14:nvContentPartPr>
            <p14:xfrm>
              <a:off x="4271606" y="4761103"/>
              <a:ext cx="418320" cy="4644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23726" y="4664983"/>
                <a:ext cx="5140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1">
            <p14:nvContentPartPr>
              <p14:cNvPr id="18" name="Ink 17"/>
              <p14:cNvContentPartPr/>
              <p14:nvPr/>
            </p14:nvContentPartPr>
            <p14:xfrm>
              <a:off x="7276526" y="4374103"/>
              <a:ext cx="888120" cy="1328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28286" y="4278343"/>
                <a:ext cx="9842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3">
            <p14:nvContentPartPr>
              <p14:cNvPr id="19" name="Ink 18"/>
              <p14:cNvContentPartPr/>
              <p14:nvPr/>
            </p14:nvContentPartPr>
            <p14:xfrm>
              <a:off x="7315046" y="4554103"/>
              <a:ext cx="797400" cy="579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67166" y="4458343"/>
                <a:ext cx="89316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5">
            <p14:nvContentPartPr>
              <p14:cNvPr id="20" name="Ink 19"/>
              <p14:cNvContentPartPr/>
              <p14:nvPr/>
            </p14:nvContentPartPr>
            <p14:xfrm>
              <a:off x="7315046" y="4733023"/>
              <a:ext cx="705960" cy="3528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67166" y="4636903"/>
                <a:ext cx="8017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7">
            <p14:nvContentPartPr>
              <p14:cNvPr id="21" name="Ink 20"/>
              <p14:cNvContentPartPr/>
              <p14:nvPr/>
            </p14:nvContentPartPr>
            <p14:xfrm>
              <a:off x="9000206" y="4807183"/>
              <a:ext cx="360" cy="3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52326" y="4711063"/>
                <a:ext cx="96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9">
            <p14:nvContentPartPr>
              <p14:cNvPr id="22" name="Ink 21"/>
              <p14:cNvContentPartPr/>
              <p14:nvPr/>
            </p14:nvContentPartPr>
            <p14:xfrm>
              <a:off x="9000206" y="4807183"/>
              <a:ext cx="360" cy="36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52326" y="4711063"/>
                <a:ext cx="964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0">
            <p14:nvContentPartPr>
              <p14:cNvPr id="23" name="Ink 22"/>
              <p14:cNvContentPartPr/>
              <p14:nvPr/>
            </p14:nvContentPartPr>
            <p14:xfrm>
              <a:off x="9000206" y="4780903"/>
              <a:ext cx="360" cy="3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52326" y="4685143"/>
                <a:ext cx="964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1">
            <p14:nvContentPartPr>
              <p14:cNvPr id="24" name="Ink 23"/>
              <p14:cNvContentPartPr/>
              <p14:nvPr/>
            </p14:nvContentPartPr>
            <p14:xfrm>
              <a:off x="9000206" y="4717903"/>
              <a:ext cx="1202400" cy="10260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952326" y="4621783"/>
                <a:ext cx="1298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3">
            <p14:nvContentPartPr>
              <p14:cNvPr id="25" name="Ink 24"/>
              <p14:cNvContentPartPr/>
              <p14:nvPr/>
            </p14:nvContentPartPr>
            <p14:xfrm>
              <a:off x="9091646" y="4973503"/>
              <a:ext cx="1764000" cy="1803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043766" y="4877383"/>
                <a:ext cx="185976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5">
            <p14:nvContentPartPr>
              <p14:cNvPr id="26" name="Ink 25"/>
              <p14:cNvContentPartPr/>
              <p14:nvPr/>
            </p14:nvContentPartPr>
            <p14:xfrm>
              <a:off x="9078686" y="5255023"/>
              <a:ext cx="1411200" cy="1141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030806" y="5158903"/>
                <a:ext cx="1506960" cy="3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8490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Observation vs. radiotherapy </a:t>
            </a:r>
            <a:r>
              <a:rPr lang="en-US" sz="3200" b="1" dirty="0" smtClean="0">
                <a:solidFill>
                  <a:schemeClr val="accent1"/>
                </a:solidFill>
              </a:rPr>
              <a:t>in PMBCL </a:t>
            </a:r>
            <a:r>
              <a:rPr lang="en-US" sz="3200" b="1" dirty="0">
                <a:solidFill>
                  <a:schemeClr val="accent1"/>
                </a:solidFill>
              </a:rPr>
              <a:t>patients with complete response to standard </a:t>
            </a:r>
            <a:r>
              <a:rPr lang="en-US" sz="3200" b="1" dirty="0" err="1">
                <a:solidFill>
                  <a:schemeClr val="accent1"/>
                </a:solidFill>
              </a:rPr>
              <a:t>immunochemotherapy</a:t>
            </a:r>
            <a:r>
              <a:rPr lang="en-US" sz="3200" b="1" dirty="0">
                <a:solidFill>
                  <a:schemeClr val="accent1"/>
                </a:solidFill>
              </a:rPr>
              <a:t>: The IELSG37 randomized trial.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CMR was defined, upon central review of  </a:t>
            </a:r>
            <a:r>
              <a:rPr lang="en-US" dirty="0" smtClean="0">
                <a:solidFill>
                  <a:srgbClr val="92D050"/>
                </a:solidFill>
              </a:rPr>
              <a:t>(PET/CT</a:t>
            </a:r>
            <a:r>
              <a:rPr lang="en-US" dirty="0">
                <a:solidFill>
                  <a:srgbClr val="92D050"/>
                </a:solidFill>
              </a:rPr>
              <a:t>) scans, as Deauville score 1 to 3</a:t>
            </a:r>
            <a:r>
              <a:rPr lang="en-US" dirty="0"/>
              <a:t>, according to the Lugano </a:t>
            </a:r>
            <a:r>
              <a:rPr lang="en-US" dirty="0" smtClean="0"/>
              <a:t>classification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Induction </a:t>
            </a:r>
            <a:r>
              <a:rPr lang="en-US" dirty="0" err="1"/>
              <a:t>immunochemotherapy</a:t>
            </a:r>
            <a:r>
              <a:rPr lang="en-US" dirty="0"/>
              <a:t> was completed and response assessed in 530 patients, 268 of them (50.6%) achieved a CMR and were randomly allocated to </a:t>
            </a:r>
            <a:r>
              <a:rPr lang="en-US" dirty="0">
                <a:solidFill>
                  <a:srgbClr val="92D050"/>
                </a:solidFill>
              </a:rPr>
              <a:t>OBS (n = 132) or RT (n = 136</a:t>
            </a:r>
            <a:r>
              <a:rPr lang="en-US" dirty="0" smtClean="0">
                <a:solidFill>
                  <a:srgbClr val="92D050"/>
                </a:solidFill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>
                <a:solidFill>
                  <a:srgbClr val="92D050"/>
                </a:solidFill>
              </a:rPr>
              <a:t>The PFS at 30 months was 98.5% </a:t>
            </a:r>
            <a:r>
              <a:rPr lang="en-US" dirty="0"/>
              <a:t>(95%CI, 94.3 – 99.6)</a:t>
            </a:r>
            <a:r>
              <a:rPr lang="en-US" dirty="0">
                <a:solidFill>
                  <a:srgbClr val="92D050"/>
                </a:solidFill>
              </a:rPr>
              <a:t> in the RT arm and 96.2% </a:t>
            </a:r>
            <a:r>
              <a:rPr lang="en-US" dirty="0"/>
              <a:t>(95%CI, 91.1-98.4) </a:t>
            </a:r>
            <a:r>
              <a:rPr lang="en-US" dirty="0">
                <a:solidFill>
                  <a:srgbClr val="92D050"/>
                </a:solidFill>
              </a:rPr>
              <a:t>in the OBS arm </a:t>
            </a:r>
            <a:r>
              <a:rPr lang="en-US" dirty="0"/>
              <a:t>(P = 0.278</a:t>
            </a:r>
            <a:r>
              <a:rPr lang="en-US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estimated relative effect of radiotherapy vs observation in terms of hazard ratio (HR) was 0.47 (0.12-1.89) without adjustments and 0.79 (0.19-3.31) after </a:t>
            </a:r>
            <a:r>
              <a:rPr lang="en-US" dirty="0" smtClean="0"/>
              <a:t>stratification </a:t>
            </a:r>
            <a:r>
              <a:rPr lang="en-US" dirty="0"/>
              <a:t>for the </a:t>
            </a:r>
            <a:r>
              <a:rPr lang="en-US" dirty="0" smtClean="0"/>
              <a:t>variables used for randomization</a:t>
            </a:r>
            <a:r>
              <a:rPr lang="en-US" dirty="0"/>
              <a:t>. </a:t>
            </a:r>
            <a:endParaRPr lang="ar-SY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absolute risk reduction from RT was 2.3% (-1.5 to 6.2) unadjusted, and 0.8% (-3.0 to 8.3) with stratified HR.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 The </a:t>
            </a:r>
            <a:r>
              <a:rPr lang="en-US" dirty="0">
                <a:solidFill>
                  <a:srgbClr val="92D050"/>
                </a:solidFill>
              </a:rPr>
              <a:t>5-year overall survival was 99% in both arms</a:t>
            </a:r>
            <a:r>
              <a:rPr lang="en-US" dirty="0"/>
              <a:t>. Longer follow-up is needed to examine late toxicity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66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Survival Patterns of Non-Randomized Patients in the IELSG37 Study: Deauville Score 4 Is Not Necessarily Associated with Poor Outcome in  PMBCL.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Here </a:t>
            </a:r>
            <a:r>
              <a:rPr lang="en-US" dirty="0"/>
              <a:t>we present the outcome of the 262 patients who were not randomized and were managed according to the preference of their treating </a:t>
            </a:r>
            <a:r>
              <a:rPr lang="en-US" dirty="0" smtClean="0"/>
              <a:t>physician.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In </a:t>
            </a:r>
            <a:r>
              <a:rPr lang="en-US" dirty="0"/>
              <a:t>the DS4 group, 12 patients were observed, 149 had only RT, and 13 had second-line chemotherapy, with (12) or without (1) autologous stem cell rescue, 8 of 13 also had RT.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Among </a:t>
            </a:r>
            <a:r>
              <a:rPr lang="en-US" dirty="0"/>
              <a:t>the patients with DS5, only 2 were observed, 32 had only RT, and 22 had second-line chemotherapy, with (15) or without (7) autologous stem cell rescue; 12 of them also had RT.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outcome of patients with DS4 was overlapping the one of the patients achieving a CMR, </a:t>
            </a:r>
            <a:r>
              <a:rPr lang="en-US" dirty="0">
                <a:solidFill>
                  <a:srgbClr val="92D050"/>
                </a:solidFill>
              </a:rPr>
              <a:t>with 3-year PFS of (97.1%) and ( 97.4%), respectively</a:t>
            </a:r>
            <a:r>
              <a:rPr lang="en-US" dirty="0"/>
              <a:t>, while patients with </a:t>
            </a:r>
            <a:r>
              <a:rPr lang="en-US" dirty="0">
                <a:solidFill>
                  <a:srgbClr val="92D050"/>
                </a:solidFill>
              </a:rPr>
              <a:t>DS5 had a significantly poorer 3-year PFS </a:t>
            </a:r>
            <a:r>
              <a:rPr lang="en-US" dirty="0"/>
              <a:t>(62.4%, 95%CI 48-74) 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0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316" y="2939097"/>
            <a:ext cx="7080068" cy="37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592137" y="382588"/>
            <a:ext cx="10210845" cy="40227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 Patients </a:t>
            </a:r>
            <a:r>
              <a:rPr lang="en-US" dirty="0">
                <a:solidFill>
                  <a:srgbClr val="92D050"/>
                </a:solidFill>
              </a:rPr>
              <a:t>with DS4 had outcomes similar to those of patients achieving a CMR</a:t>
            </a:r>
            <a:r>
              <a:rPr lang="en-US" dirty="0"/>
              <a:t>, indicating that this group may either include a significant number of </a:t>
            </a:r>
            <a:r>
              <a:rPr lang="en-US" dirty="0">
                <a:solidFill>
                  <a:schemeClr val="accent1"/>
                </a:solidFill>
              </a:rPr>
              <a:t>“false-positive” </a:t>
            </a:r>
            <a:r>
              <a:rPr lang="en-US" dirty="0"/>
              <a:t>cases with inflammatory uptake or that their residual disease is limited and can potentially be cured with </a:t>
            </a:r>
            <a:r>
              <a:rPr lang="en-US" dirty="0" smtClean="0"/>
              <a:t>consolidation RT</a:t>
            </a:r>
            <a:r>
              <a:rPr lang="en-US" dirty="0"/>
              <a:t>. </a:t>
            </a:r>
            <a:endParaRPr lang="ar-SY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 Patients </a:t>
            </a:r>
            <a:r>
              <a:rPr lang="en-US" dirty="0">
                <a:solidFill>
                  <a:srgbClr val="92D050"/>
                </a:solidFill>
              </a:rPr>
              <a:t>with DS5 had a significantly poorer outcome</a:t>
            </a:r>
            <a:r>
              <a:rPr lang="en-US" dirty="0"/>
              <a:t>, although nearly half of them did well with RT alone.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Further </a:t>
            </a:r>
            <a:r>
              <a:rPr lang="en-US" dirty="0"/>
              <a:t>studies are needed to investigate whether </a:t>
            </a:r>
            <a:r>
              <a:rPr lang="en-US" dirty="0">
                <a:solidFill>
                  <a:schemeClr val="accent1"/>
                </a:solidFill>
              </a:rPr>
              <a:t>PET metrics and/or liquid biopsies can aid in personalizing treatment </a:t>
            </a:r>
            <a:r>
              <a:rPr lang="en-US" dirty="0"/>
              <a:t>and identifying patients who could potentially avoid irradiation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258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High PDL1/PDL2 gene expression correlates with worse outcome in </a:t>
            </a:r>
            <a:r>
              <a:rPr lang="en-US" sz="3600" b="1" dirty="0" smtClean="0">
                <a:solidFill>
                  <a:schemeClr val="accent1"/>
                </a:solidFill>
              </a:rPr>
              <a:t>PMBCL: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Among </a:t>
            </a:r>
            <a:r>
              <a:rPr lang="en-US" dirty="0"/>
              <a:t>all 137 markers tested for correlation with survival data, only </a:t>
            </a:r>
            <a:r>
              <a:rPr lang="en-US" i="1" dirty="0"/>
              <a:t>PDL1</a:t>
            </a:r>
            <a:r>
              <a:rPr lang="en-US" dirty="0"/>
              <a:t> and </a:t>
            </a:r>
            <a:r>
              <a:rPr lang="en-US" i="1" dirty="0"/>
              <a:t>PDL2</a:t>
            </a:r>
            <a:r>
              <a:rPr lang="en-US" dirty="0"/>
              <a:t> expression levels had a prognostic impact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By </a:t>
            </a:r>
            <a:r>
              <a:rPr lang="en-US" dirty="0"/>
              <a:t>correlating the GEP of PMBLs with outcomes, we highlight a subset of cases highly expressing both the </a:t>
            </a:r>
            <a:r>
              <a:rPr lang="en-US" i="1" dirty="0"/>
              <a:t>PDL1</a:t>
            </a:r>
            <a:r>
              <a:rPr lang="en-US" dirty="0"/>
              <a:t> and </a:t>
            </a:r>
            <a:r>
              <a:rPr lang="en-US" i="1" dirty="0"/>
              <a:t>PDL2</a:t>
            </a:r>
            <a:r>
              <a:rPr lang="en-US" dirty="0"/>
              <a:t> immunosuppressive genes, </a:t>
            </a:r>
            <a:r>
              <a:rPr lang="en-US" dirty="0">
                <a:solidFill>
                  <a:srgbClr val="92D050"/>
                </a:solidFill>
              </a:rPr>
              <a:t>representing ∼23% to 30% of cases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This </a:t>
            </a:r>
            <a:r>
              <a:rPr lang="en-US" dirty="0"/>
              <a:t>group of patients is at high risk of chemotherapy failure because of the specific immune privilege conferred by the </a:t>
            </a:r>
            <a:r>
              <a:rPr lang="en-US" dirty="0">
                <a:solidFill>
                  <a:srgbClr val="92D050"/>
                </a:solidFill>
              </a:rPr>
              <a:t>high </a:t>
            </a:r>
            <a:r>
              <a:rPr lang="en-US" i="1" dirty="0">
                <a:solidFill>
                  <a:srgbClr val="92D050"/>
                </a:solidFill>
              </a:rPr>
              <a:t>PDL1/PDL2</a:t>
            </a:r>
            <a:r>
              <a:rPr lang="en-US" dirty="0">
                <a:solidFill>
                  <a:srgbClr val="92D050"/>
                </a:solidFill>
              </a:rPr>
              <a:t> gene-expression profile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In </a:t>
            </a:r>
            <a:r>
              <a:rPr lang="en-US" dirty="0"/>
              <a:t>multivariate analyses, only </a:t>
            </a:r>
            <a:r>
              <a:rPr lang="en-US" i="1" dirty="0">
                <a:solidFill>
                  <a:srgbClr val="92D050"/>
                </a:solidFill>
              </a:rPr>
              <a:t>PDL1</a:t>
            </a:r>
            <a:r>
              <a:rPr lang="en-US" i="1" baseline="30000" dirty="0">
                <a:solidFill>
                  <a:srgbClr val="92D050"/>
                </a:solidFill>
              </a:rPr>
              <a:t>high/</a:t>
            </a:r>
            <a:r>
              <a:rPr lang="en-US" i="1" dirty="0">
                <a:solidFill>
                  <a:srgbClr val="92D050"/>
                </a:solidFill>
              </a:rPr>
              <a:t>PDL2</a:t>
            </a:r>
            <a:r>
              <a:rPr lang="en-US" i="1" baseline="30000" dirty="0">
                <a:solidFill>
                  <a:srgbClr val="92D050"/>
                </a:solidFill>
              </a:rPr>
              <a:t>high</a:t>
            </a:r>
            <a:r>
              <a:rPr lang="en-US" dirty="0">
                <a:solidFill>
                  <a:srgbClr val="92D050"/>
                </a:solidFill>
              </a:rPr>
              <a:t> </a:t>
            </a:r>
            <a:r>
              <a:rPr lang="en-US" dirty="0" smtClean="0">
                <a:solidFill>
                  <a:srgbClr val="92D050"/>
                </a:solidFill>
              </a:rPr>
              <a:t>status </a:t>
            </a:r>
            <a:r>
              <a:rPr lang="en-US" dirty="0"/>
              <a:t>was an independent prognostic factor of </a:t>
            </a:r>
            <a:r>
              <a:rPr lang="en-US" dirty="0" smtClean="0"/>
              <a:t>outcomes.</a:t>
            </a:r>
          </a:p>
        </p:txBody>
      </p:sp>
    </p:spTree>
    <p:extLst>
      <p:ext uri="{BB962C8B-B14F-4D97-AF65-F5344CB8AC3E}">
        <p14:creationId xmlns:p14="http://schemas.microsoft.com/office/powerpoint/2010/main" xmlns="" val="35229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5429" y="291239"/>
            <a:ext cx="11399520" cy="4022725"/>
          </a:xfrm>
        </p:spPr>
        <p:txBody>
          <a:bodyPr/>
          <a:lstStyle/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Overall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the 2-year PFS rate in the </a:t>
            </a:r>
            <a:r>
              <a:rPr lang="en-US" i="1" dirty="0">
                <a:solidFill>
                  <a:srgbClr val="92D050"/>
                </a:solidFill>
              </a:rPr>
              <a:t>PDL1</a:t>
            </a:r>
            <a:r>
              <a:rPr lang="en-US" i="1" baseline="30000" dirty="0">
                <a:solidFill>
                  <a:srgbClr val="92D050"/>
                </a:solidFill>
              </a:rPr>
              <a:t>high/</a:t>
            </a:r>
            <a:r>
              <a:rPr lang="en-US" i="1" dirty="0">
                <a:solidFill>
                  <a:srgbClr val="92D050"/>
                </a:solidFill>
              </a:rPr>
              <a:t>PDL2</a:t>
            </a:r>
            <a:r>
              <a:rPr lang="en-US" i="1" baseline="30000" dirty="0">
                <a:solidFill>
                  <a:srgbClr val="92D050"/>
                </a:solidFill>
              </a:rPr>
              <a:t>high</a:t>
            </a:r>
            <a:r>
              <a:rPr lang="en-US" dirty="0">
                <a:solidFill>
                  <a:srgbClr val="92D050"/>
                </a:solidFill>
              </a:rPr>
              <a:t> group was estimated at 78.1% vs 93.8% for other patients </a:t>
            </a:r>
            <a:r>
              <a:rPr lang="en-US" dirty="0"/>
              <a:t>and</a:t>
            </a:r>
            <a:r>
              <a:rPr lang="en-US" dirty="0">
                <a:solidFill>
                  <a:srgbClr val="92D050"/>
                </a:solidFill>
              </a:rPr>
              <a:t> the 2-year OS rate in the </a:t>
            </a:r>
            <a:r>
              <a:rPr lang="en-US" i="1" dirty="0">
                <a:solidFill>
                  <a:srgbClr val="92D050"/>
                </a:solidFill>
              </a:rPr>
              <a:t>PDL1</a:t>
            </a:r>
            <a:r>
              <a:rPr lang="en-US" i="1" baseline="30000" dirty="0">
                <a:solidFill>
                  <a:srgbClr val="92D050"/>
                </a:solidFill>
              </a:rPr>
              <a:t>high/</a:t>
            </a:r>
            <a:r>
              <a:rPr lang="en-US" i="1" dirty="0">
                <a:solidFill>
                  <a:srgbClr val="92D050"/>
                </a:solidFill>
              </a:rPr>
              <a:t>PDL2</a:t>
            </a:r>
            <a:r>
              <a:rPr lang="en-US" i="1" baseline="30000" dirty="0">
                <a:solidFill>
                  <a:srgbClr val="92D050"/>
                </a:solidFill>
              </a:rPr>
              <a:t>high</a:t>
            </a:r>
            <a:r>
              <a:rPr lang="en-US" dirty="0">
                <a:solidFill>
                  <a:srgbClr val="92D050"/>
                </a:solidFill>
              </a:rPr>
              <a:t> group was estimated at 83.2% vs 97.3% for other patients. </a:t>
            </a:r>
            <a:r>
              <a:rPr lang="en-US" dirty="0"/>
              <a:t>Patients displaying a </a:t>
            </a:r>
            <a:r>
              <a:rPr lang="en-US" i="1" dirty="0"/>
              <a:t>PDL1</a:t>
            </a:r>
            <a:r>
              <a:rPr lang="en-US" i="1" baseline="30000" dirty="0"/>
              <a:t>high/</a:t>
            </a:r>
            <a:r>
              <a:rPr lang="en-US" i="1" dirty="0"/>
              <a:t>PDL2</a:t>
            </a:r>
            <a:r>
              <a:rPr lang="en-US" i="1" baseline="30000" dirty="0"/>
              <a:t>low</a:t>
            </a:r>
            <a:r>
              <a:rPr lang="en-US" dirty="0"/>
              <a:t> or </a:t>
            </a:r>
            <a:r>
              <a:rPr lang="en-US" i="1" dirty="0" err="1"/>
              <a:t>PDL</a:t>
            </a:r>
            <a:r>
              <a:rPr lang="en-US" i="1" baseline="30000" dirty="0" err="1"/>
              <a:t>low</a:t>
            </a:r>
            <a:r>
              <a:rPr lang="en-US" i="1" baseline="30000" dirty="0"/>
              <a:t>/</a:t>
            </a:r>
            <a:r>
              <a:rPr lang="en-US" i="1" dirty="0"/>
              <a:t>PDL2</a:t>
            </a:r>
            <a:r>
              <a:rPr lang="en-US" i="1" baseline="30000" dirty="0"/>
              <a:t>high</a:t>
            </a:r>
            <a:r>
              <a:rPr lang="en-US" dirty="0"/>
              <a:t> profile had prognoses similar to those of patients with a </a:t>
            </a:r>
            <a:r>
              <a:rPr lang="en-US" i="1" dirty="0"/>
              <a:t>PDL1</a:t>
            </a:r>
            <a:r>
              <a:rPr lang="en-US" i="1" baseline="30000" dirty="0"/>
              <a:t>low/</a:t>
            </a:r>
            <a:r>
              <a:rPr lang="en-US" i="1" dirty="0"/>
              <a:t>PDL2</a:t>
            </a:r>
            <a:r>
              <a:rPr lang="en-US" i="1" baseline="30000" dirty="0"/>
              <a:t>low</a:t>
            </a:r>
            <a:r>
              <a:rPr lang="en-US" dirty="0"/>
              <a:t> profile, and </a:t>
            </a:r>
            <a:r>
              <a:rPr lang="en-US" i="1" dirty="0"/>
              <a:t>PD1</a:t>
            </a:r>
            <a:r>
              <a:rPr lang="en-US" dirty="0"/>
              <a:t> expression had no impact on outcome.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938" y="2482094"/>
            <a:ext cx="7998082" cy="400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4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Gene expression profiling (GEP):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228217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findings based on GEP experiments were confirmed by FISH analysis, </a:t>
            </a:r>
            <a:r>
              <a:rPr lang="en-US" dirty="0" smtClean="0"/>
              <a:t>high </a:t>
            </a:r>
            <a:r>
              <a:rPr lang="en-US" dirty="0"/>
              <a:t>gene expression of </a:t>
            </a:r>
            <a:r>
              <a:rPr lang="en-US" i="1" dirty="0"/>
              <a:t>PDL1/PDL2</a:t>
            </a:r>
            <a:r>
              <a:rPr lang="en-US" dirty="0"/>
              <a:t> mainly arose from </a:t>
            </a:r>
            <a:r>
              <a:rPr lang="en-US" dirty="0">
                <a:solidFill>
                  <a:srgbClr val="92D050"/>
                </a:solidFill>
              </a:rPr>
              <a:t>genetic gains and amplifications of the 9p24.1 locus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The </a:t>
            </a:r>
            <a:r>
              <a:rPr lang="en-US" dirty="0"/>
              <a:t>results are globally consistent with prior those of studies from other groups that established the existence of rearrangements, gains, and amplifications of the 9p24.1 locus in DLBCL, nodular-sclerosis (</a:t>
            </a:r>
            <a:r>
              <a:rPr lang="en-US" dirty="0" err="1"/>
              <a:t>cHL</a:t>
            </a:r>
            <a:r>
              <a:rPr lang="en-US" dirty="0"/>
              <a:t>), and PMBL, with high gene expression of the </a:t>
            </a:r>
            <a:r>
              <a:rPr lang="en-US" i="1" dirty="0">
                <a:solidFill>
                  <a:srgbClr val="92D050"/>
                </a:solidFill>
              </a:rPr>
              <a:t>PDL1/PDL2/JAK2</a:t>
            </a:r>
            <a:r>
              <a:rPr lang="en-US" dirty="0">
                <a:solidFill>
                  <a:srgbClr val="92D050"/>
                </a:solidFill>
              </a:rPr>
              <a:t> genes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2D050"/>
                </a:solidFill>
              </a:rPr>
              <a:t> 38</a:t>
            </a:r>
            <a:r>
              <a:rPr lang="en-US" dirty="0">
                <a:solidFill>
                  <a:srgbClr val="92D050"/>
                </a:solidFill>
              </a:rPr>
              <a:t>% of nodular-sclerosis </a:t>
            </a:r>
            <a:r>
              <a:rPr lang="en-US" dirty="0" err="1">
                <a:solidFill>
                  <a:srgbClr val="92D050"/>
                </a:solidFill>
              </a:rPr>
              <a:t>cHL</a:t>
            </a:r>
            <a:r>
              <a:rPr lang="en-US" dirty="0">
                <a:solidFill>
                  <a:srgbClr val="92D050"/>
                </a:solidFill>
              </a:rPr>
              <a:t> and 63% of PMBL cases displayed amplifications of the 9p24.1 </a:t>
            </a:r>
            <a:endParaRPr lang="en-US" dirty="0" smtClean="0">
              <a:solidFill>
                <a:srgbClr val="92D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/>
              <a:t>Other mechanisms: activation </a:t>
            </a:r>
            <a:r>
              <a:rPr lang="en-US" dirty="0"/>
              <a:t>of transcription by transcription factors such as </a:t>
            </a:r>
            <a:r>
              <a:rPr lang="en-US" dirty="0">
                <a:solidFill>
                  <a:srgbClr val="92D050"/>
                </a:solidFill>
              </a:rPr>
              <a:t>MYC and </a:t>
            </a:r>
            <a:r>
              <a:rPr lang="en-US" dirty="0" smtClean="0">
                <a:solidFill>
                  <a:srgbClr val="92D050"/>
                </a:solidFill>
              </a:rPr>
              <a:t>STAT3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en-US" dirty="0">
                <a:solidFill>
                  <a:srgbClr val="92D050"/>
                </a:solidFill>
              </a:rPr>
              <a:t>epigenetic modifications</a:t>
            </a:r>
            <a:r>
              <a:rPr lang="en-US" dirty="0"/>
              <a:t> under the influence of </a:t>
            </a:r>
            <a:r>
              <a:rPr lang="en-US" dirty="0" smtClean="0"/>
              <a:t>microRNAs,</a:t>
            </a:r>
            <a:r>
              <a:rPr lang="en-US" dirty="0"/>
              <a:t> or translational regulation by mechanisms of ubiquitination, </a:t>
            </a:r>
            <a:r>
              <a:rPr lang="en-US" dirty="0" err="1"/>
              <a:t>deubiquitination</a:t>
            </a:r>
            <a:r>
              <a:rPr lang="en-US" dirty="0"/>
              <a:t>, glycosylation, and phosphorylation under the influence of </a:t>
            </a:r>
            <a:r>
              <a:rPr lang="en-US" dirty="0" smtClean="0">
                <a:solidFill>
                  <a:srgbClr val="92D050"/>
                </a:solidFill>
              </a:rPr>
              <a:t>CDK4/6</a:t>
            </a:r>
            <a:r>
              <a:rPr lang="en-US" baseline="30000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or CMTM6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aseline="30000" dirty="0" smtClean="0"/>
              <a:t>  </a:t>
            </a:r>
            <a:r>
              <a:rPr lang="en-US" dirty="0" smtClean="0">
                <a:solidFill>
                  <a:srgbClr val="92D050"/>
                </a:solidFill>
              </a:rPr>
              <a:t>CD58 </a:t>
            </a:r>
            <a:r>
              <a:rPr lang="en-US" dirty="0">
                <a:solidFill>
                  <a:srgbClr val="92D050"/>
                </a:solidFill>
              </a:rPr>
              <a:t>is </a:t>
            </a:r>
            <a:r>
              <a:rPr lang="en-US" dirty="0" err="1">
                <a:solidFill>
                  <a:srgbClr val="92D050"/>
                </a:solidFill>
              </a:rPr>
              <a:t>coregulated</a:t>
            </a:r>
            <a:r>
              <a:rPr lang="en-US" dirty="0">
                <a:solidFill>
                  <a:srgbClr val="92D050"/>
                </a:solidFill>
              </a:rPr>
              <a:t> by PD-L1, </a:t>
            </a:r>
            <a:r>
              <a:rPr lang="en-US" dirty="0"/>
              <a:t>it will be of major interest to investigate whether incorporation of checkpoint inhibition to the frontline treatment can overcome the various genetic immune escape </a:t>
            </a:r>
            <a:r>
              <a:rPr lang="en-US" dirty="0" smtClean="0"/>
              <a:t>mechanisms.</a:t>
            </a:r>
            <a:endParaRPr lang="en-US" baseline="30000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1214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9075</TotalTime>
  <Words>1137</Words>
  <Application>Microsoft Office PowerPoint</Application>
  <PresentationFormat>مخصص</PresentationFormat>
  <Paragraphs>70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Retrospect</vt:lpstr>
      <vt:lpstr>Immunotherapy for primary mediastinal large B cell lymphoma PMBCL</vt:lpstr>
      <vt:lpstr>Primary mediastinal large B cell lymphoma</vt:lpstr>
      <vt:lpstr>الشريحة 3</vt:lpstr>
      <vt:lpstr>Observation vs. radiotherapy in PMBCL patients with complete response to standard immunochemotherapy: The IELSG37 randomized trial.</vt:lpstr>
      <vt:lpstr>Survival Patterns of Non-Randomized Patients in the IELSG37 Study: Deauville Score 4 Is Not Necessarily Associated with Poor Outcome in  PMBCL.</vt:lpstr>
      <vt:lpstr>الشريحة 6</vt:lpstr>
      <vt:lpstr>High PDL1/PDL2 gene expression correlates with worse outcome in PMBCL:</vt:lpstr>
      <vt:lpstr>الشريحة 8</vt:lpstr>
      <vt:lpstr>Gene expression profiling (GEP):</vt:lpstr>
      <vt:lpstr>Immunetherapy:</vt:lpstr>
      <vt:lpstr>الشريحة 11</vt:lpstr>
      <vt:lpstr>Nivolumab combined with brentuximab vedotin for R/R PMBCL : a 3-year follow-up:</vt:lpstr>
      <vt:lpstr>Nivolumab combined with brentuximab vedotin for R/R PMBCL : a 3-year follow-up:</vt:lpstr>
      <vt:lpstr>الشريحة 14</vt:lpstr>
      <vt:lpstr>The excellent outcome of patients with R/R pmbcl treated with Axicabtagene Ciloleuel :   </vt:lpstr>
      <vt:lpstr>Axicabtagene ciloleucel treatment is more effective in PMBCL  than in diffuse large B-cell lymphomas: the Italian CART-SIE study</vt:lpstr>
      <vt:lpstr>الشريحة 17</vt:lpstr>
      <vt:lpstr>الشريحة 18</vt:lpstr>
      <vt:lpstr>Thank you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majd</cp:lastModifiedBy>
  <cp:revision>118</cp:revision>
  <dcterms:created xsi:type="dcterms:W3CDTF">2024-06-11T23:07:35Z</dcterms:created>
  <dcterms:modified xsi:type="dcterms:W3CDTF">2024-07-24T07:55:40Z</dcterms:modified>
</cp:coreProperties>
</file>